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2" r:id="rId2"/>
    <p:sldId id="379" r:id="rId3"/>
    <p:sldId id="257" r:id="rId4"/>
    <p:sldId id="383" r:id="rId5"/>
    <p:sldId id="382" r:id="rId6"/>
    <p:sldId id="381" r:id="rId7"/>
    <p:sldId id="380" r:id="rId8"/>
    <p:sldId id="384" r:id="rId9"/>
    <p:sldId id="352" r:id="rId10"/>
    <p:sldId id="304" r:id="rId11"/>
    <p:sldId id="329" r:id="rId12"/>
    <p:sldId id="330" r:id="rId13"/>
    <p:sldId id="331" r:id="rId14"/>
    <p:sldId id="332" r:id="rId15"/>
    <p:sldId id="385" r:id="rId16"/>
    <p:sldId id="335" r:id="rId17"/>
    <p:sldId id="336" r:id="rId18"/>
    <p:sldId id="338" r:id="rId19"/>
    <p:sldId id="339" r:id="rId20"/>
    <p:sldId id="360" r:id="rId21"/>
    <p:sldId id="375" r:id="rId22"/>
    <p:sldId id="376" r:id="rId23"/>
    <p:sldId id="386" r:id="rId24"/>
    <p:sldId id="370" r:id="rId25"/>
    <p:sldId id="341" r:id="rId26"/>
    <p:sldId id="342" r:id="rId27"/>
    <p:sldId id="343" r:id="rId28"/>
    <p:sldId id="344" r:id="rId29"/>
    <p:sldId id="345" r:id="rId30"/>
    <p:sldId id="387" r:id="rId31"/>
    <p:sldId id="340" r:id="rId32"/>
    <p:sldId id="346" r:id="rId33"/>
    <p:sldId id="347" r:id="rId34"/>
    <p:sldId id="361" r:id="rId35"/>
    <p:sldId id="377" r:id="rId36"/>
    <p:sldId id="388" r:id="rId37"/>
    <p:sldId id="348" r:id="rId38"/>
    <p:sldId id="349" r:id="rId39"/>
    <p:sldId id="363" r:id="rId40"/>
    <p:sldId id="389" r:id="rId41"/>
    <p:sldId id="356" r:id="rId42"/>
    <p:sldId id="357" r:id="rId43"/>
    <p:sldId id="364" r:id="rId44"/>
    <p:sldId id="358" r:id="rId45"/>
    <p:sldId id="359" r:id="rId46"/>
    <p:sldId id="365" r:id="rId47"/>
    <p:sldId id="390" r:id="rId48"/>
    <p:sldId id="366" r:id="rId49"/>
    <p:sldId id="369" r:id="rId50"/>
    <p:sldId id="368" r:id="rId51"/>
    <p:sldId id="367" r:id="rId52"/>
    <p:sldId id="391" r:id="rId53"/>
    <p:sldId id="371" r:id="rId54"/>
    <p:sldId id="372" r:id="rId55"/>
    <p:sldId id="373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0"/>
    <p:restoredTop sz="92492" autoAdjust="0"/>
  </p:normalViewPr>
  <p:slideViewPr>
    <p:cSldViewPr snapToGrid="0">
      <p:cViewPr varScale="1">
        <p:scale>
          <a:sx n="99" d="100"/>
          <a:sy n="99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73691-1C9B-4AE3-9A75-1374DCE35A59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FC1A6-EAC1-430A-A2F5-63D63F6A5F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911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</a:p>
          <a:p>
            <a:r>
              <a:rPr lang="en-US" dirty="0"/>
              <a:t>I also like ’complexity traps’; it could diffuse well in the economic complexity literature? </a:t>
            </a:r>
          </a:p>
          <a:p>
            <a:r>
              <a:rPr lang="en-US" dirty="0"/>
              <a:t>I removed traps; now we only have 1 quadrant that is a trap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619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9428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825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76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27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driven by a cluster of Eastern EU regions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5649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4846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7245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848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2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46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</a:p>
          <a:p>
            <a:r>
              <a:rPr lang="en-US" dirty="0"/>
              <a:t>I also like ’complexity traps’; it could diffuse well in the economic complexity literature? </a:t>
            </a:r>
          </a:p>
          <a:p>
            <a:r>
              <a:rPr lang="en-US" dirty="0"/>
              <a:t>I removed traps; now we only have 1 quadrant that is a trap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551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945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8903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77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091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8583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regions here were in structural traps (they were red) in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407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regions here were in structural traps (they were red) in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9078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8392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48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</a:p>
          <a:p>
            <a:r>
              <a:rPr lang="en-US" dirty="0"/>
              <a:t>I also like ’complexity traps’; it could diffuse well in the economic complexity literature? </a:t>
            </a:r>
          </a:p>
          <a:p>
            <a:r>
              <a:rPr lang="en-US" dirty="0"/>
              <a:t>I removed traps; now we only have 1 quadrant that is a trap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33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</a:p>
          <a:p>
            <a:r>
              <a:rPr lang="en-US" dirty="0"/>
              <a:t>I also like ’complexity traps’; it could diffuse well in the economic complexity literature? </a:t>
            </a:r>
          </a:p>
          <a:p>
            <a:r>
              <a:rPr lang="en-US" dirty="0"/>
              <a:t>I removed traps; now we only have 1 quadrant that is a trap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111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GENERALIZATION OF RIGBY; PINHEIRO; BALLAND 2019</a:t>
            </a:r>
          </a:p>
          <a:p>
            <a:r>
              <a:rPr lang="en-US" dirty="0"/>
              <a:t>I also like ’complexity traps’; it could diffuse well in the economic complexity literature? </a:t>
            </a:r>
          </a:p>
          <a:p>
            <a:r>
              <a:rPr lang="en-US" dirty="0"/>
              <a:t>I removed traps; now we only have 1 quadrant that is a trap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83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163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086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274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GENERALIZATION OF RIGBY; PINHEIRO; BALLAND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FC1A6-EAC1-430A-A2F5-63D63F6A5F4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48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FC-000C-147B-462A-A9BB7A9DA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4DD3D-E49D-6261-D091-69ACAF81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67B35-F5AF-16E0-C21B-54270A0E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FE88A-0526-5CC8-D7E9-602738D3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F4BA1-9463-F72E-0D14-E724343D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59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088F-39D7-7D25-ABEF-F9249B67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1B0C9-CA36-B7AC-6D3D-97F33C86C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79FCF-C17D-4EFF-439D-6FCE6380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AAEA-28DD-C3F4-DA43-B5BB5D43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218C7-A76E-33EF-FBA0-D9CDF563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57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742AF-AAB1-FC7C-0A1C-FFF1DD64C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21687-995B-4DCB-C896-0A82D047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597B-C9E0-D12E-C829-52904C73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68C8-487E-84DC-8CB9-4C9BBE2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78E7-8231-D86B-B8B4-8EECBA3F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602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53DC-5600-D684-2768-3A155C3D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CAB99-09EF-B14D-C726-BFF8921C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DDD92-0FAE-EB73-850C-129AE39A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8B14-8065-6582-FF2F-45CAEAFB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EADE-A2A0-7953-8691-00614FA7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35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AC70-BA53-C6D9-DA34-B6FC7E68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1965-639D-62A5-FEF2-A0B95B2DA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5C84E-1020-7218-5981-E999DAB6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C23E-A3B5-4563-984E-2FCFA286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874B1-822D-6AF4-322D-05BC96E2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72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B96B-7D7C-DBCF-4096-C0080250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886E-83EE-ABF1-001E-7CC24B78D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94243-4FD6-5550-DEA1-22FB97E86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07040-E12F-7C22-0088-96D72C2C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739F1-0DBB-3FBA-EBB3-EC2DCA1C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DBCE-07A2-E991-CE20-A72171A0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662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587C-BEA5-90F9-9D45-561FBA45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891F4-CB97-05B7-8CC1-DF86D5F4C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3C437-4B7C-DC8E-7AFA-B783DD685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FCE5F-9FC4-A76D-7305-F63F1CC21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DF1D46-F2A6-2063-24F4-C65859273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FD1D7-C448-1B4A-5E9B-0B098B84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7B19F-B0E1-6F56-9648-3E64EE3D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7B9FF-7880-FCFA-8210-421B7BC1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597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2F4B-2643-9508-7F84-5310A4F2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0D483-11E5-F2FC-F0BB-04E22AE4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C35D3-AAF1-BC32-AA3C-4EC8A5B7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A31D4-C978-A3FE-1A09-6D4B8FFB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83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DF6A6-E83D-4757-99F7-8ACA7011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9EA0E-90FD-7EDB-F22D-7A539599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FDA40-B3EB-61BB-248A-2BF0174B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39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9D24-6FE0-BD62-72F8-72BCEFCC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1886-E7D0-D032-C768-D919443B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648BA-385E-3CFA-F3B0-5EFB63395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85D9C-317C-B005-2754-5A9A4B35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9A26-20D2-F69A-8A6D-57ABC285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61D10-88F9-436E-F054-EF6E5316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418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67ED-E216-FA6E-0E44-88488D58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277FF-BB19-E7DB-A9BA-ED471D434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BF824-F964-0EBB-CC71-E24288E22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82E85-FE13-7F5E-5462-BFF6660B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7FB42-CC64-5FFF-2A74-99ED6055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A4FF8-5EB0-7545-2B62-9BAC8FD5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208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D1F5-60FB-7732-C1F1-D830BF4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9E17-95FE-A325-E073-27A14D62B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50B7E-E792-6527-9F29-96ECE7F02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9982-6A35-4A83-A3B8-A9F644E7DC98}" type="datetimeFigureOut">
              <a:rPr lang="nl-NL" smtClean="0"/>
              <a:t>22-02-2024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D0FE-B1E7-31E4-1523-D65C82703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CEA09-0651-8929-066A-384F06A2E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666C-95F1-41FF-9331-85773446B50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525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03A7-C0AB-3469-E93A-DE6E546C3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4006-0184-D79F-0746-ADD66875D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2F081-95D3-591D-EF81-E72BA3C7A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>
          <a:xfrm>
            <a:off x="839755" y="1357310"/>
            <a:ext cx="10768284" cy="540064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7053FA8-8ABC-EFDF-D106-8802C3AACA6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4736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00"/>
              </a:lnSpc>
            </a:pPr>
            <a:r>
              <a:rPr lang="en-US" sz="4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Complexity loops, structural traps &amp; regional development</a:t>
            </a:r>
            <a:endParaRPr lang="nl-NL" sz="4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0E5F919-988B-CFD5-FECC-A929094C3037}"/>
              </a:ext>
            </a:extLst>
          </p:cNvPr>
          <p:cNvSpPr txBox="1">
            <a:spLocks/>
          </p:cNvSpPr>
          <p:nvPr/>
        </p:nvSpPr>
        <p:spPr>
          <a:xfrm>
            <a:off x="0" y="5894774"/>
            <a:ext cx="12192000" cy="9632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00"/>
              </a:lnSpc>
            </a:pPr>
            <a:r>
              <a:rPr lang="en-US" sz="35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Pierre-Alex Balland &amp; Ron Boschma</a:t>
            </a:r>
            <a:endParaRPr lang="nl-NL" sz="3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8B6533F-6DA9-FF23-5808-5032F6281248}"/>
              </a:ext>
            </a:extLst>
          </p:cNvPr>
          <p:cNvSpPr txBox="1">
            <a:spLocks/>
          </p:cNvSpPr>
          <p:nvPr/>
        </p:nvSpPr>
        <p:spPr>
          <a:xfrm rot="16200000">
            <a:off x="-1438669" y="2795978"/>
            <a:ext cx="4617363" cy="17400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00"/>
              </a:lnSpc>
            </a:pPr>
            <a:endParaRPr lang="nl-NL" sz="4500" dirty="0">
              <a:solidFill>
                <a:srgbClr val="3A9A98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32849EB-98F1-9F89-E7CB-2D566D5F77E7}"/>
              </a:ext>
            </a:extLst>
          </p:cNvPr>
          <p:cNvSpPr txBox="1">
            <a:spLocks/>
          </p:cNvSpPr>
          <p:nvPr/>
        </p:nvSpPr>
        <p:spPr>
          <a:xfrm rot="16200000">
            <a:off x="8929338" y="2848917"/>
            <a:ext cx="5368268" cy="11570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00"/>
              </a:lnSpc>
            </a:pPr>
            <a:endParaRPr lang="nl-NL" sz="4500" dirty="0">
              <a:solidFill>
                <a:srgbClr val="3A9A98"/>
              </a:solidFill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6BF0B99-E223-BFE7-B246-5152FA73F2A4}"/>
              </a:ext>
            </a:extLst>
          </p:cNvPr>
          <p:cNvSpPr txBox="1">
            <a:spLocks/>
          </p:cNvSpPr>
          <p:nvPr/>
        </p:nvSpPr>
        <p:spPr>
          <a:xfrm rot="16200000">
            <a:off x="9013304" y="2874897"/>
            <a:ext cx="4617363" cy="17400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400"/>
              </a:lnSpc>
            </a:pPr>
            <a:endParaRPr lang="nl-NL" sz="4500" dirty="0">
              <a:solidFill>
                <a:srgbClr val="3A9A98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EFCD646-0FCE-B409-A2ED-16DEFDE95D11}"/>
              </a:ext>
            </a:extLst>
          </p:cNvPr>
          <p:cNvSpPr txBox="1">
            <a:spLocks/>
          </p:cNvSpPr>
          <p:nvPr/>
        </p:nvSpPr>
        <p:spPr>
          <a:xfrm>
            <a:off x="1656272" y="1436229"/>
            <a:ext cx="8867954" cy="45384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3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C5ADFF83-A5DA-1E1B-4CBA-46B172B0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– Industries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9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B9DBAEE5-71A0-468E-8308-AE64568C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– Industries (values)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E856AEE-1F5A-A8EC-8D93-FCAF2FA51C16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83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B87BFDC-3FCA-C4B8-E088-E9A677FE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France – Industries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7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ack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16ADEE90-E204-AE51-4E63-754E51A7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the NL – Industries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6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grid with black dots&#10;&#10;Description automatically generated">
            <a:extLst>
              <a:ext uri="{FF2B5EF4-FFF2-40B4-BE49-F238E27FC236}">
                <a16:creationId xmlns:a16="http://schemas.microsoft.com/office/drawing/2014/main" id="{79A9B66E-8C28-919F-2E4B-2C62B1675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Italy – Industries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0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4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CAN (INDUSTRY) STRUCTURAL TRAPS EXPLAIN REGIONAL DEVELOPMENT?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7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Wage Growth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Employment Growth 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C110CA5-F19D-6E8A-7FD3-F9D4A5AC25D6}"/>
              </a:ext>
            </a:extLst>
          </p:cNvPr>
          <p:cNvSpPr txBox="1">
            <a:spLocks/>
          </p:cNvSpPr>
          <p:nvPr/>
        </p:nvSpPr>
        <p:spPr>
          <a:xfrm>
            <a:off x="7057227" y="1359733"/>
            <a:ext cx="3084944" cy="78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Employment Growth &amp; Wage Growth</a:t>
            </a:r>
            <a:endParaRPr lang="nl-NL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62033-7B39-4D4D-D3F0-6ACD2B7415D8}"/>
              </a:ext>
            </a:extLst>
          </p:cNvPr>
          <p:cNvSpPr txBox="1"/>
          <p:nvPr/>
        </p:nvSpPr>
        <p:spPr>
          <a:xfrm>
            <a:off x="6573312" y="2234318"/>
            <a:ext cx="4270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Regions that manage to growth their employment base (&gt;=median) while increasing wages (&gt;=median) are the gold standard of regional development</a:t>
            </a:r>
            <a:endParaRPr lang="nl-NL" sz="1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A Simple Evaluation Framework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A97635-99D9-F644-A935-64D756BCC2A1}"/>
              </a:ext>
            </a:extLst>
          </p:cNvPr>
          <p:cNvSpPr txBox="1">
            <a:spLocks/>
          </p:cNvSpPr>
          <p:nvPr/>
        </p:nvSpPr>
        <p:spPr>
          <a:xfrm>
            <a:off x="7166022" y="3874331"/>
            <a:ext cx="3084944" cy="78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Employment Decline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&amp; Wage Growth</a:t>
            </a:r>
            <a:endParaRPr lang="nl-NL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9CD79-9770-97E1-3328-7E7FFDEF7CF0}"/>
              </a:ext>
            </a:extLst>
          </p:cNvPr>
          <p:cNvSpPr txBox="1"/>
          <p:nvPr/>
        </p:nvSpPr>
        <p:spPr>
          <a:xfrm>
            <a:off x="6573312" y="4749549"/>
            <a:ext cx="4270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Regions that saw a decline in their employment base (&lt;median) while increasing wages (&gt;=median) reflect a winner-takes-all labor dynamics</a:t>
            </a:r>
            <a:endParaRPr lang="nl-NL" sz="14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B90E944-668E-5717-56F6-D9D55FB5D188}"/>
              </a:ext>
            </a:extLst>
          </p:cNvPr>
          <p:cNvSpPr txBox="1">
            <a:spLocks/>
          </p:cNvSpPr>
          <p:nvPr/>
        </p:nvSpPr>
        <p:spPr>
          <a:xfrm>
            <a:off x="2130380" y="1359733"/>
            <a:ext cx="3084944" cy="78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Employment Growth </a:t>
            </a:r>
            <a:r>
              <a:rPr lang="en-US" b="1" dirty="0">
                <a:solidFill>
                  <a:srgbClr val="C00000"/>
                </a:solidFill>
              </a:rPr>
              <a:t>&amp; Wage Growth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FC9C4-7E92-1D95-B19A-15E641E480D1}"/>
              </a:ext>
            </a:extLst>
          </p:cNvPr>
          <p:cNvSpPr txBox="1"/>
          <p:nvPr/>
        </p:nvSpPr>
        <p:spPr>
          <a:xfrm>
            <a:off x="1646465" y="2234318"/>
            <a:ext cx="4270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Regions that manage to growth their employment base (&gt;=median) while increasing wages (&gt;=median) are the gold standard of regional development</a:t>
            </a:r>
            <a:endParaRPr lang="nl-NL" sz="14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932195-7882-C969-8829-BCBF0333F701}"/>
              </a:ext>
            </a:extLst>
          </p:cNvPr>
          <p:cNvSpPr txBox="1">
            <a:spLocks/>
          </p:cNvSpPr>
          <p:nvPr/>
        </p:nvSpPr>
        <p:spPr>
          <a:xfrm>
            <a:off x="2239175" y="3874331"/>
            <a:ext cx="3084944" cy="78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Employment Decline &amp; Wage Decline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9BB0D-D401-F7DE-2B9B-270B04692202}"/>
              </a:ext>
            </a:extLst>
          </p:cNvPr>
          <p:cNvSpPr txBox="1"/>
          <p:nvPr/>
        </p:nvSpPr>
        <p:spPr>
          <a:xfrm>
            <a:off x="1646465" y="4749549"/>
            <a:ext cx="4270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Regions that saw a decline in their employment base (&lt;median) while decreasing wages (&lt;median) are in the worst economic condition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6434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21BC5C76-4F07-5AB2-8A64-05E58B61A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Loop, Structural Traps and Employment Dynamics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8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21BC5C76-4F07-5AB2-8A64-05E58B61A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Regions in complexity loops </a:t>
            </a:r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</a:t>
            </a:r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employment growth + wage growth</a:t>
            </a:r>
            <a:endParaRPr lang="nl-NL" sz="2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51.7%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78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21BC5C76-4F07-5AB2-8A64-05E58B61A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Regions in structural traps </a:t>
            </a:r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employment decline</a:t>
            </a:r>
            <a:endParaRPr lang="nl-NL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23.3%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28.3%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38.3%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324" y="2316673"/>
            <a:ext cx="899735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AN EVOLUTIONARY FRAMEWORK FOR </a:t>
            </a:r>
            <a:r>
              <a:rPr lang="en-US" sz="5000" b="1">
                <a:latin typeface="Verdana" panose="020B0604030504040204" pitchFamily="34" charset="0"/>
                <a:ea typeface="Verdana" panose="020B0604030504040204" pitchFamily="34" charset="0"/>
              </a:rPr>
              <a:t>DEVELOPMENT TRAPS 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2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873A9A-0634-680D-8D59-76CE3FD0F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" y="2128838"/>
            <a:ext cx="12059228" cy="260032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686E65B-E23C-B478-8FFA-1B4AE919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7236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Dynamics Summary Per Group – Industries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278B5B7-64B6-508C-D785-B0902340815C}"/>
              </a:ext>
            </a:extLst>
          </p:cNvPr>
          <p:cNvSpPr txBox="1">
            <a:spLocks/>
          </p:cNvSpPr>
          <p:nvPr/>
        </p:nvSpPr>
        <p:spPr>
          <a:xfrm>
            <a:off x="7533736" y="2665562"/>
            <a:ext cx="911524" cy="49458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90D6FA1-439C-B618-5215-D7512FFAC7DE}"/>
              </a:ext>
            </a:extLst>
          </p:cNvPr>
          <p:cNvSpPr txBox="1">
            <a:spLocks/>
          </p:cNvSpPr>
          <p:nvPr/>
        </p:nvSpPr>
        <p:spPr>
          <a:xfrm>
            <a:off x="2242868" y="2654059"/>
            <a:ext cx="911524" cy="49458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66BA219-155C-B6CC-38F4-C3AAC6081D48}"/>
              </a:ext>
            </a:extLst>
          </p:cNvPr>
          <p:cNvSpPr txBox="1">
            <a:spLocks/>
          </p:cNvSpPr>
          <p:nvPr/>
        </p:nvSpPr>
        <p:spPr>
          <a:xfrm>
            <a:off x="9885872" y="2662687"/>
            <a:ext cx="981442" cy="49458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7329557-F20E-20A1-3696-B5BE299EB845}"/>
              </a:ext>
            </a:extLst>
          </p:cNvPr>
          <p:cNvSpPr txBox="1">
            <a:spLocks/>
          </p:cNvSpPr>
          <p:nvPr/>
        </p:nvSpPr>
        <p:spPr>
          <a:xfrm>
            <a:off x="4994694" y="4155056"/>
            <a:ext cx="911524" cy="494583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30EFBBD-57C4-61DD-5F1E-3D2E898068A2}"/>
              </a:ext>
            </a:extLst>
          </p:cNvPr>
          <p:cNvSpPr txBox="1">
            <a:spLocks/>
          </p:cNvSpPr>
          <p:nvPr/>
        </p:nvSpPr>
        <p:spPr>
          <a:xfrm>
            <a:off x="8735683" y="4155056"/>
            <a:ext cx="911524" cy="494583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54ACD42-AFC4-695C-6FA2-E4B227C8334D}"/>
              </a:ext>
            </a:extLst>
          </p:cNvPr>
          <p:cNvSpPr txBox="1">
            <a:spLocks/>
          </p:cNvSpPr>
          <p:nvPr/>
        </p:nvSpPr>
        <p:spPr>
          <a:xfrm>
            <a:off x="9923002" y="4155056"/>
            <a:ext cx="911524" cy="494583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5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A2083C1-E7AF-16C9-4529-641BF5A8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98" y="0"/>
            <a:ext cx="7224532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A9D1C28D-EC71-5F26-7EF8-F8919626857B}"/>
              </a:ext>
            </a:extLst>
          </p:cNvPr>
          <p:cNvSpPr txBox="1">
            <a:spLocks/>
          </p:cNvSpPr>
          <p:nvPr/>
        </p:nvSpPr>
        <p:spPr>
          <a:xfrm>
            <a:off x="4641011" y="2119222"/>
            <a:ext cx="1733910" cy="72749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BE62211-C1FD-FD1F-49C1-A307EC481603}"/>
              </a:ext>
            </a:extLst>
          </p:cNvPr>
          <p:cNvSpPr txBox="1">
            <a:spLocks/>
          </p:cNvSpPr>
          <p:nvPr/>
        </p:nvSpPr>
        <p:spPr>
          <a:xfrm>
            <a:off x="6492815" y="1641894"/>
            <a:ext cx="1529751" cy="72749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4CBA5D9-247A-5B88-4F4A-A742C6BCF58F}"/>
              </a:ext>
            </a:extLst>
          </p:cNvPr>
          <p:cNvSpPr txBox="1">
            <a:spLocks/>
          </p:cNvSpPr>
          <p:nvPr/>
        </p:nvSpPr>
        <p:spPr>
          <a:xfrm>
            <a:off x="6492815" y="3065252"/>
            <a:ext cx="1529751" cy="52333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84E4FD8-3F59-AC29-5C48-5BFF619FD934}"/>
              </a:ext>
            </a:extLst>
          </p:cNvPr>
          <p:cNvSpPr txBox="1">
            <a:spLocks/>
          </p:cNvSpPr>
          <p:nvPr/>
        </p:nvSpPr>
        <p:spPr>
          <a:xfrm>
            <a:off x="6492815" y="4034287"/>
            <a:ext cx="1529751" cy="52333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9D666E5-64A0-AD09-FF38-078E7B225FE3}"/>
              </a:ext>
            </a:extLst>
          </p:cNvPr>
          <p:cNvSpPr txBox="1">
            <a:spLocks/>
          </p:cNvSpPr>
          <p:nvPr/>
        </p:nvSpPr>
        <p:spPr>
          <a:xfrm>
            <a:off x="8069920" y="1641894"/>
            <a:ext cx="1453642" cy="120482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D907F5F-FB94-06EC-CFD4-E4A0D0D4DCE3}"/>
              </a:ext>
            </a:extLst>
          </p:cNvPr>
          <p:cNvSpPr txBox="1">
            <a:spLocks/>
          </p:cNvSpPr>
          <p:nvPr/>
        </p:nvSpPr>
        <p:spPr>
          <a:xfrm>
            <a:off x="8069921" y="4034287"/>
            <a:ext cx="1453642" cy="52333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6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of the results of a financial statement&#10;&#10;Description automatically generated with medium confidence">
            <a:extLst>
              <a:ext uri="{FF2B5EF4-FFF2-40B4-BE49-F238E27FC236}">
                <a16:creationId xmlns:a16="http://schemas.microsoft.com/office/drawing/2014/main" id="{ECCB2FF1-CDF3-4997-A6AA-122E9D027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0"/>
            <a:ext cx="6197091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752D2F1-7BDB-6DFB-48ED-C6E6E6987E8A}"/>
              </a:ext>
            </a:extLst>
          </p:cNvPr>
          <p:cNvSpPr txBox="1">
            <a:spLocks/>
          </p:cNvSpPr>
          <p:nvPr/>
        </p:nvSpPr>
        <p:spPr>
          <a:xfrm>
            <a:off x="4698521" y="3973902"/>
            <a:ext cx="4376468" cy="86551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3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25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MEASURING STRUCTURAL TRAPS WITH TECHNOLOGY DATA (REGPAT)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4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1D357BC-6F49-0DA9-CB47-054F47F9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812" y="-1"/>
            <a:ext cx="5691187" cy="1014414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Tech Complexity Rankings (2011)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AABD9-C0ED-41A0-7FC5-D2547E0F7394}"/>
              </a:ext>
            </a:extLst>
          </p:cNvPr>
          <p:cNvSpPr txBox="1"/>
          <p:nvPr/>
        </p:nvSpPr>
        <p:spPr>
          <a:xfrm>
            <a:off x="6618023" y="1305630"/>
            <a:ext cx="54567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DATA: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REGPAT, August 2023 version. Source of data: 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Economic Co-operation and Development (OECD). 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METHODOLIGICAL NOTE: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Complexity scores are computed following the eigenvector reformulation. See Hidalgo &amp; Hausman (2009) and for a more recent discussion of economic complexity indicators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Balland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(2022). </a:t>
            </a:r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19D3EE49-29AD-E220-7D3F-316D29D1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27" y="-1"/>
            <a:ext cx="2963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E6E1819D-1AAF-A1D0-A657-22E17C2C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– Technologies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4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6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E1AE26B2-C710-BC46-4771-D93160E11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– Technologies (values)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E856AEE-1F5A-A8EC-8D93-FCAF2FA51C16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7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heet with black dots and black circles&#10;&#10;Description automatically generated">
            <a:extLst>
              <a:ext uri="{FF2B5EF4-FFF2-40B4-BE49-F238E27FC236}">
                <a16:creationId xmlns:a16="http://schemas.microsoft.com/office/drawing/2014/main" id="{062F2B4A-F2A6-1F73-40B6-DF7A66EFB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France – Techs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9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our-part white sheet&#10;&#10;Description automatically generated with medium confidence">
            <a:extLst>
              <a:ext uri="{FF2B5EF4-FFF2-40B4-BE49-F238E27FC236}">
                <a16:creationId xmlns:a16="http://schemas.microsoft.com/office/drawing/2014/main" id="{336511C4-18CD-B2AA-0B97-07EBF722E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the NL – Techs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8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grid with black dots and black text&#10;&#10;Description automatically generated with medium confidence">
            <a:extLst>
              <a:ext uri="{FF2B5EF4-FFF2-40B4-BE49-F238E27FC236}">
                <a16:creationId xmlns:a16="http://schemas.microsoft.com/office/drawing/2014/main" id="{2BF9844D-5242-B487-C515-6EFD5C00A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&amp; Structural Traps for Italy – Techs(rank)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3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Relatedness Density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Complexity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and Structural Traps</a:t>
            </a:r>
            <a:endParaRPr lang="nl-NL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0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4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CAN (TECHNOLOGY) STRUCTURAL TRAPS EXPLAIN REGIONAL DEVELOPMENT?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0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9CE2677-DCCB-06A2-1FB3-2971B41C0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Loop, Structural Traps and Employment Dynamics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50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E956C9-4398-8400-7572-0EBC573D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Regions in complexity loops </a:t>
            </a:r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</a:t>
            </a:r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employment + wage growth</a:t>
            </a:r>
            <a:endParaRPr lang="nl-NL" sz="2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33.3%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24.7%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25.9%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16.7%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5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DE956C9-4398-8400-7572-0EBC573D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Regions in structural traps </a:t>
            </a:r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</a:t>
            </a:r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employment decline</a:t>
            </a:r>
            <a:endParaRPr lang="nl-NL" sz="2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29.6%</a:t>
            </a:r>
            <a:endParaRPr lang="nl-NL" sz="17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11.1%</a:t>
            </a:r>
            <a:endParaRPr lang="nl-NL" sz="17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46.3%</a:t>
            </a:r>
            <a:endParaRPr lang="nl-NL" sz="17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12.9%</a:t>
            </a:r>
            <a:endParaRPr lang="nl-NL" sz="17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7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686E65B-E23C-B478-8FFA-1B4AE919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7236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Dynamics Summary Per Group – Technologies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calculator&#10;&#10;Description automatically generated">
            <a:extLst>
              <a:ext uri="{FF2B5EF4-FFF2-40B4-BE49-F238E27FC236}">
                <a16:creationId xmlns:a16="http://schemas.microsoft.com/office/drawing/2014/main" id="{5FAF1E52-521A-641A-1594-758FAC8A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" y="2143125"/>
            <a:ext cx="12036495" cy="25717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9895364-B905-C95C-10FC-9FDEE87E96D2}"/>
              </a:ext>
            </a:extLst>
          </p:cNvPr>
          <p:cNvSpPr txBox="1">
            <a:spLocks/>
          </p:cNvSpPr>
          <p:nvPr/>
        </p:nvSpPr>
        <p:spPr>
          <a:xfrm>
            <a:off x="6331788" y="4146429"/>
            <a:ext cx="911524" cy="494583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11A3601-114B-7886-DD54-E9456A19F318}"/>
              </a:ext>
            </a:extLst>
          </p:cNvPr>
          <p:cNvSpPr txBox="1">
            <a:spLocks/>
          </p:cNvSpPr>
          <p:nvPr/>
        </p:nvSpPr>
        <p:spPr>
          <a:xfrm>
            <a:off x="2225615" y="2619554"/>
            <a:ext cx="911524" cy="494583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3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7A6267A-5EB8-89EF-1C61-FF630D51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45" y="0"/>
            <a:ext cx="608371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B1E5E85-5676-E242-4929-B496EFCC1C75}"/>
              </a:ext>
            </a:extLst>
          </p:cNvPr>
          <p:cNvSpPr txBox="1">
            <a:spLocks/>
          </p:cNvSpPr>
          <p:nvPr/>
        </p:nvSpPr>
        <p:spPr>
          <a:xfrm>
            <a:off x="3122761" y="3939396"/>
            <a:ext cx="6015093" cy="891396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81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4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COMBINING INDUSTRY AND TECHNOLOGY DATA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35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F507ADCF-0565-F7C5-F892-C653AF18D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Combining industry and technology structures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57.9%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15.7%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5.2%</a:t>
            </a:r>
            <a:endParaRPr lang="nl-NL" sz="17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58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F507ADCF-0565-F7C5-F892-C653AF18D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Combining industry and technology structures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500837D-97E5-650E-63F1-69B88CDE6E64}"/>
              </a:ext>
            </a:extLst>
          </p:cNvPr>
          <p:cNvSpPr txBox="1">
            <a:spLocks/>
          </p:cNvSpPr>
          <p:nvPr/>
        </p:nvSpPr>
        <p:spPr>
          <a:xfrm>
            <a:off x="10645807" y="1367161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28.5%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2C50088-B0AE-8066-ECDA-9DA77A5F3A73}"/>
              </a:ext>
            </a:extLst>
          </p:cNvPr>
          <p:cNvSpPr txBox="1">
            <a:spLocks/>
          </p:cNvSpPr>
          <p:nvPr/>
        </p:nvSpPr>
        <p:spPr>
          <a:xfrm>
            <a:off x="2245191" y="2007833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43AFEE1-FBC8-5B01-B2CC-3AAF54BD72F4}"/>
              </a:ext>
            </a:extLst>
          </p:cNvPr>
          <p:cNvSpPr txBox="1">
            <a:spLocks/>
          </p:cNvSpPr>
          <p:nvPr/>
        </p:nvSpPr>
        <p:spPr>
          <a:xfrm>
            <a:off x="3066331" y="5613117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35.7%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253ED13-50A9-2BFE-84DF-2F87BA1493C7}"/>
              </a:ext>
            </a:extLst>
          </p:cNvPr>
          <p:cNvSpPr txBox="1">
            <a:spLocks/>
          </p:cNvSpPr>
          <p:nvPr/>
        </p:nvSpPr>
        <p:spPr>
          <a:xfrm>
            <a:off x="7545072" y="4968533"/>
            <a:ext cx="1019452" cy="54153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35.7%</a:t>
            </a:r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46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686E65B-E23C-B478-8FFA-1B4AE919C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7236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and Employment Dynamics – Industries &amp; Techs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8DB658-EA94-2948-6354-85B680AF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" y="2135981"/>
            <a:ext cx="12103362" cy="2586037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A85AF55-B984-5AE6-9F66-5569F310BDD0}"/>
              </a:ext>
            </a:extLst>
          </p:cNvPr>
          <p:cNvSpPr txBox="1">
            <a:spLocks/>
          </p:cNvSpPr>
          <p:nvPr/>
        </p:nvSpPr>
        <p:spPr>
          <a:xfrm>
            <a:off x="2225615" y="2691442"/>
            <a:ext cx="871268" cy="465826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5ACECBC-3646-C6C8-8B29-BA0BC38E33B7}"/>
              </a:ext>
            </a:extLst>
          </p:cNvPr>
          <p:cNvSpPr txBox="1">
            <a:spLocks/>
          </p:cNvSpPr>
          <p:nvPr/>
        </p:nvSpPr>
        <p:spPr>
          <a:xfrm>
            <a:off x="4941498" y="4183811"/>
            <a:ext cx="2309003" cy="538207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sz="17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0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Relatedness Density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Complexity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FA75287-4855-41FA-A77E-5BF1783B51A6}"/>
              </a:ext>
            </a:extLst>
          </p:cNvPr>
          <p:cNvSpPr txBox="1">
            <a:spLocks/>
          </p:cNvSpPr>
          <p:nvPr/>
        </p:nvSpPr>
        <p:spPr>
          <a:xfrm>
            <a:off x="2233115" y="3667945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STRUCTURAL   TRAP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15E60-34FE-1C1C-F690-5F165CAA443E}"/>
              </a:ext>
            </a:extLst>
          </p:cNvPr>
          <p:cNvSpPr txBox="1"/>
          <p:nvPr/>
        </p:nvSpPr>
        <p:spPr>
          <a:xfrm>
            <a:off x="1755804" y="4615868"/>
            <a:ext cx="3932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This is stagnation zone and the worst form of trap. Regions face structural challenges both in terms of their current economic structure and capacity to adapt in the future</a:t>
            </a:r>
            <a:endParaRPr lang="nl-NL" sz="1400" dirty="0">
              <a:solidFill>
                <a:srgbClr val="C00000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and Structural Traps</a:t>
            </a:r>
            <a:endParaRPr lang="nl-NL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51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4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TRANSITIONING IN/OUT OF STRUCTURAL TRAPS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78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F8CB20B-230C-33F0-C592-E6E204E5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transition matrix for industries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9F5CB44-9C9D-C7B2-1748-4621A426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16" y="1878806"/>
            <a:ext cx="9145167" cy="31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38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F8CB20B-230C-33F0-C592-E6E204E5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transition matrix for industries (%)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8EA5B0-50C4-7196-399D-14D420F9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18" y="1853876"/>
            <a:ext cx="9958164" cy="31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33559648-29B8-8B76-ABA8-B75E9596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020933C-8780-5326-FB14-3518BB21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Dynamics 2011-19 for Industries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C1A0D75-5F38-4E94-DE93-1AD0DAA03E7D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4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 in 2019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56FD14F-5746-ED3E-EB2D-AF7246B0A5E1}"/>
              </a:ext>
            </a:extLst>
          </p:cNvPr>
          <p:cNvSpPr txBox="1">
            <a:spLocks/>
          </p:cNvSpPr>
          <p:nvPr/>
        </p:nvSpPr>
        <p:spPr>
          <a:xfrm>
            <a:off x="3094123" y="6443983"/>
            <a:ext cx="6003753" cy="271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 in 2019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12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F8CB20B-230C-33F0-C592-E6E204E5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transition matrix for technologies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992B93-0B49-9B1B-6163-BFFC87C7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8" y="1887140"/>
            <a:ext cx="9621203" cy="30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9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F8CB20B-230C-33F0-C592-E6E204E5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transition matrix for technologies (%)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AC3E14-2FFA-9214-E7EC-846BF500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74" y="1931194"/>
            <a:ext cx="9386251" cy="29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0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DD2F4288-EEA8-82CC-9B8C-74B5D4B86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020933C-8780-5326-FB14-3518BB21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Structural Traps Dynamics 2011-19 for Technologies (rank)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C1A0D75-5F38-4E94-DE93-1AD0DAA03E7D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4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Complexity in 2019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56FD14F-5746-ED3E-EB2D-AF7246B0A5E1}"/>
              </a:ext>
            </a:extLst>
          </p:cNvPr>
          <p:cNvSpPr txBox="1">
            <a:spLocks/>
          </p:cNvSpPr>
          <p:nvPr/>
        </p:nvSpPr>
        <p:spPr>
          <a:xfrm>
            <a:off x="3094123" y="6443983"/>
            <a:ext cx="6003753" cy="271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Average Relatedness Density in 2019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56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4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ESCAPING STRUCTURAL TRAPS BY PRIORITIZING THE RIGHT TECH/IND SPECIALIZATIONS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56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C51819A-495E-1683-1128-E89405660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8" t="2500" r="22773" b="2500"/>
          <a:stretch/>
        </p:blipFill>
        <p:spPr>
          <a:xfrm>
            <a:off x="3848793" y="171450"/>
            <a:ext cx="556667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4F7B-F4F4-3A0B-B989-B612339F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DB6B575-D37F-4CAE-2100-1D0FFAE6C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2" t="2460" r="22597" b="2266"/>
          <a:stretch/>
        </p:blipFill>
        <p:spPr>
          <a:xfrm>
            <a:off x="3852909" y="168676"/>
            <a:ext cx="5584054" cy="6533965"/>
          </a:xfrm>
        </p:spPr>
      </p:pic>
    </p:spTree>
    <p:extLst>
      <p:ext uri="{BB962C8B-B14F-4D97-AF65-F5344CB8AC3E}">
        <p14:creationId xmlns:p14="http://schemas.microsoft.com/office/powerpoint/2010/main" val="16256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Relatedness Density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Complexity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C110CA5-F19D-6E8A-7FD3-F9D4A5AC25D6}"/>
              </a:ext>
            </a:extLst>
          </p:cNvPr>
          <p:cNvSpPr txBox="1">
            <a:spLocks/>
          </p:cNvSpPr>
          <p:nvPr/>
        </p:nvSpPr>
        <p:spPr>
          <a:xfrm>
            <a:off x="7057227" y="1211118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COMPLEXITY   LOOP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FA75287-4855-41FA-A77E-5BF1783B51A6}"/>
              </a:ext>
            </a:extLst>
          </p:cNvPr>
          <p:cNvSpPr txBox="1">
            <a:spLocks/>
          </p:cNvSpPr>
          <p:nvPr/>
        </p:nvSpPr>
        <p:spPr>
          <a:xfrm>
            <a:off x="2233115" y="3667945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STRUCTURAL   TRAP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15E60-34FE-1C1C-F690-5F165CAA443E}"/>
              </a:ext>
            </a:extLst>
          </p:cNvPr>
          <p:cNvSpPr txBox="1"/>
          <p:nvPr/>
        </p:nvSpPr>
        <p:spPr>
          <a:xfrm>
            <a:off x="1755804" y="4615868"/>
            <a:ext cx="3932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This is stagnation zone and the worst form of trap. Regions face structural challenges both in terms of their current economic structure and capacity to adapt in the future</a:t>
            </a:r>
            <a:endParaRPr lang="nl-NL" sz="14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62033-7B39-4D4D-D3F0-6ACD2B7415D8}"/>
              </a:ext>
            </a:extLst>
          </p:cNvPr>
          <p:cNvSpPr txBox="1"/>
          <p:nvPr/>
        </p:nvSpPr>
        <p:spPr>
          <a:xfrm>
            <a:off x="6573312" y="2234318"/>
            <a:ext cx="4270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Regions have both complex economic structures and a strong ability to adapt and diversify. They are leading examples for continuous transformation and long-run growth </a:t>
            </a:r>
            <a:endParaRPr lang="nl-NL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and Structural Traps</a:t>
            </a:r>
            <a:endParaRPr lang="nl-NL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43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08AA949-99C6-763D-85FC-7FA54647C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1" t="2292" r="22305" b="2084"/>
          <a:stretch/>
        </p:blipFill>
        <p:spPr>
          <a:xfrm>
            <a:off x="3857625" y="157163"/>
            <a:ext cx="5614988" cy="65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20C05BE-2CA5-AEE6-0CF1-18F3D72C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3" t="2500" r="22305" b="2084"/>
          <a:stretch/>
        </p:blipFill>
        <p:spPr>
          <a:xfrm>
            <a:off x="3843338" y="171449"/>
            <a:ext cx="56292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64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8230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THANKS!</a:t>
            </a:r>
            <a:endParaRPr lang="nl-NL" sz="5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96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8230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Verdana" panose="020B0604030504040204" pitchFamily="34" charset="0"/>
                <a:ea typeface="Verdana" panose="020B0604030504040204" pitchFamily="34" charset="0"/>
              </a:rPr>
              <a:t>APPENDIX</a:t>
            </a:r>
            <a:endParaRPr lang="nl-NL" sz="5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98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0C41D3C-2C82-3B95-3AF5-D75CDE123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DEVELOPMENT TRAPS (DT1)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13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37D6A4A-5D63-E1C1-7C0C-60B2EF56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88D5B5F-43B1-0DB1-575B-D535F46C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DEVELOPMENT TRAPS (DT2)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1B2EB9-D47A-123E-42C7-C14BBC9AE3B1}"/>
              </a:ext>
            </a:extLst>
          </p:cNvPr>
          <p:cNvSpPr txBox="1">
            <a:spLocks/>
          </p:cNvSpPr>
          <p:nvPr/>
        </p:nvSpPr>
        <p:spPr>
          <a:xfrm rot="16200000">
            <a:off x="-1944947" y="3292873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Employment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B1BF1C1-3765-3937-783A-B42ADBBBFE21}"/>
              </a:ext>
            </a:extLst>
          </p:cNvPr>
          <p:cNvSpPr txBox="1">
            <a:spLocks/>
          </p:cNvSpPr>
          <p:nvPr/>
        </p:nvSpPr>
        <p:spPr>
          <a:xfrm>
            <a:off x="4297535" y="6472558"/>
            <a:ext cx="4162146" cy="2722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Wage Growth (2011-2019)</a:t>
            </a:r>
            <a:endParaRPr lang="nl-NL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4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Relatedness Density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Complexity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E078D2E-CF7F-8EB9-0770-43BE85BF2765}"/>
              </a:ext>
            </a:extLst>
          </p:cNvPr>
          <p:cNvSpPr txBox="1">
            <a:spLocks/>
          </p:cNvSpPr>
          <p:nvPr/>
        </p:nvSpPr>
        <p:spPr>
          <a:xfrm>
            <a:off x="2179783" y="1211118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LOW RELATEDNESS TRAP</a:t>
            </a:r>
            <a:endParaRPr lang="nl-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C110CA5-F19D-6E8A-7FD3-F9D4A5AC25D6}"/>
              </a:ext>
            </a:extLst>
          </p:cNvPr>
          <p:cNvSpPr txBox="1">
            <a:spLocks/>
          </p:cNvSpPr>
          <p:nvPr/>
        </p:nvSpPr>
        <p:spPr>
          <a:xfrm>
            <a:off x="7057227" y="1211118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COMPLEXITY   LOOP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FA75287-4855-41FA-A77E-5BF1783B51A6}"/>
              </a:ext>
            </a:extLst>
          </p:cNvPr>
          <p:cNvSpPr txBox="1">
            <a:spLocks/>
          </p:cNvSpPr>
          <p:nvPr/>
        </p:nvSpPr>
        <p:spPr>
          <a:xfrm>
            <a:off x="2233115" y="3667945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STRUCTURAL   TRAP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34DF9-8A60-B4DC-02E0-3C78BB182169}"/>
              </a:ext>
            </a:extLst>
          </p:cNvPr>
          <p:cNvSpPr txBox="1"/>
          <p:nvPr/>
        </p:nvSpPr>
        <p:spPr>
          <a:xfrm>
            <a:off x="1809135" y="2234319"/>
            <a:ext cx="3932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Regions have a complex knowledge base but a lower relatedness density, making them prone to "Success Traps" – where past success hinders adaptability to new paradigms</a:t>
            </a:r>
            <a:endParaRPr lang="nl-NL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15E60-34FE-1C1C-F690-5F165CAA443E}"/>
              </a:ext>
            </a:extLst>
          </p:cNvPr>
          <p:cNvSpPr txBox="1"/>
          <p:nvPr/>
        </p:nvSpPr>
        <p:spPr>
          <a:xfrm>
            <a:off x="1755804" y="4615868"/>
            <a:ext cx="3932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This is stagnation zone and the worst form of trap. Regions face structural challenges both in terms of their current economic structure and capacity to adapt in the future</a:t>
            </a:r>
            <a:endParaRPr lang="nl-NL" sz="14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62033-7B39-4D4D-D3F0-6ACD2B7415D8}"/>
              </a:ext>
            </a:extLst>
          </p:cNvPr>
          <p:cNvSpPr txBox="1"/>
          <p:nvPr/>
        </p:nvSpPr>
        <p:spPr>
          <a:xfrm>
            <a:off x="6573312" y="2234318"/>
            <a:ext cx="4270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Regions have both complex economic structures and a strong ability to adapt and diversify. They are leading examples for continuous transformation and long-run growth </a:t>
            </a:r>
            <a:endParaRPr lang="nl-NL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and Structural Traps</a:t>
            </a:r>
            <a:endParaRPr lang="nl-NL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47E7A5-DEFD-C38E-14B4-642D7C4E424A}"/>
              </a:ext>
            </a:extLst>
          </p:cNvPr>
          <p:cNvCxnSpPr>
            <a:cxnSpLocks/>
          </p:cNvCxnSpPr>
          <p:nvPr/>
        </p:nvCxnSpPr>
        <p:spPr>
          <a:xfrm>
            <a:off x="6096000" y="1288026"/>
            <a:ext cx="0" cy="471399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ED55EF-4F9D-A682-3CE7-904DDFB706AB}"/>
              </a:ext>
            </a:extLst>
          </p:cNvPr>
          <p:cNvCxnSpPr>
            <a:cxnSpLocks/>
          </p:cNvCxnSpPr>
          <p:nvPr/>
        </p:nvCxnSpPr>
        <p:spPr>
          <a:xfrm flipH="1">
            <a:off x="1467293" y="3429000"/>
            <a:ext cx="9535004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AE77F8E-BE34-3E37-A97C-6A242FA8905B}"/>
              </a:ext>
            </a:extLst>
          </p:cNvPr>
          <p:cNvSpPr txBox="1">
            <a:spLocks/>
          </p:cNvSpPr>
          <p:nvPr/>
        </p:nvSpPr>
        <p:spPr>
          <a:xfrm>
            <a:off x="1467293" y="6136475"/>
            <a:ext cx="9636105" cy="53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Relatedness Density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12EEB-6F48-60CD-BA24-EE4D8CB40C57}"/>
              </a:ext>
            </a:extLst>
          </p:cNvPr>
          <p:cNvCxnSpPr>
            <a:cxnSpLocks/>
          </p:cNvCxnSpPr>
          <p:nvPr/>
        </p:nvCxnSpPr>
        <p:spPr>
          <a:xfrm flipV="1">
            <a:off x="1467293" y="1190848"/>
            <a:ext cx="0" cy="4811175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EE9848-7465-DC40-78DB-1A10A0D378F5}"/>
              </a:ext>
            </a:extLst>
          </p:cNvPr>
          <p:cNvCxnSpPr>
            <a:cxnSpLocks/>
          </p:cNvCxnSpPr>
          <p:nvPr/>
        </p:nvCxnSpPr>
        <p:spPr>
          <a:xfrm>
            <a:off x="1467292" y="6002023"/>
            <a:ext cx="9636105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66F5942-8132-BBFE-E3AD-8891B838EB6E}"/>
              </a:ext>
            </a:extLst>
          </p:cNvPr>
          <p:cNvSpPr txBox="1">
            <a:spLocks/>
          </p:cNvSpPr>
          <p:nvPr/>
        </p:nvSpPr>
        <p:spPr>
          <a:xfrm rot="16200000">
            <a:off x="-1339147" y="3169262"/>
            <a:ext cx="4614532" cy="60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 Complexity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E078D2E-CF7F-8EB9-0770-43BE85BF2765}"/>
              </a:ext>
            </a:extLst>
          </p:cNvPr>
          <p:cNvSpPr txBox="1">
            <a:spLocks/>
          </p:cNvSpPr>
          <p:nvPr/>
        </p:nvSpPr>
        <p:spPr>
          <a:xfrm>
            <a:off x="2179783" y="1211118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LOW RELATEDNESS TRAP</a:t>
            </a:r>
            <a:endParaRPr lang="nl-N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C110CA5-F19D-6E8A-7FD3-F9D4A5AC25D6}"/>
              </a:ext>
            </a:extLst>
          </p:cNvPr>
          <p:cNvSpPr txBox="1">
            <a:spLocks/>
          </p:cNvSpPr>
          <p:nvPr/>
        </p:nvSpPr>
        <p:spPr>
          <a:xfrm>
            <a:off x="7057227" y="1211118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COMPLEXITY   LOOP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FA75287-4855-41FA-A77E-5BF1783B51A6}"/>
              </a:ext>
            </a:extLst>
          </p:cNvPr>
          <p:cNvSpPr txBox="1">
            <a:spLocks/>
          </p:cNvSpPr>
          <p:nvPr/>
        </p:nvSpPr>
        <p:spPr>
          <a:xfrm>
            <a:off x="2233115" y="3667945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STRUCTURAL   TRAP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34DF9-8A60-B4DC-02E0-3C78BB182169}"/>
              </a:ext>
            </a:extLst>
          </p:cNvPr>
          <p:cNvSpPr txBox="1"/>
          <p:nvPr/>
        </p:nvSpPr>
        <p:spPr>
          <a:xfrm>
            <a:off x="1809135" y="2234319"/>
            <a:ext cx="3932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Regions have a complex knowledge base but a lower relatedness density, making them prone to "Success Traps" – where past success hinders adaptability to new paradigms</a:t>
            </a:r>
            <a:endParaRPr lang="nl-NL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15E60-34FE-1C1C-F690-5F165CAA443E}"/>
              </a:ext>
            </a:extLst>
          </p:cNvPr>
          <p:cNvSpPr txBox="1"/>
          <p:nvPr/>
        </p:nvSpPr>
        <p:spPr>
          <a:xfrm>
            <a:off x="1755804" y="4615868"/>
            <a:ext cx="3932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This is stagnation zone and the worst form of trap. Regions face structural challenges both in terms of their current economic structure and capacity to adapt in the future</a:t>
            </a:r>
            <a:endParaRPr lang="nl-NL" sz="1400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02119C-7A9F-9189-57C4-4EDF0AD34CEF}"/>
              </a:ext>
            </a:extLst>
          </p:cNvPr>
          <p:cNvSpPr txBox="1"/>
          <p:nvPr/>
        </p:nvSpPr>
        <p:spPr>
          <a:xfrm>
            <a:off x="6692390" y="4600816"/>
            <a:ext cx="38146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These regions can adapt and diversify into new activities due to their high relatedness density, but they are only able  to do so in technologies of relatively low value</a:t>
            </a:r>
            <a:endParaRPr lang="nl-NL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62033-7B39-4D4D-D3F0-6ACD2B7415D8}"/>
              </a:ext>
            </a:extLst>
          </p:cNvPr>
          <p:cNvSpPr txBox="1"/>
          <p:nvPr/>
        </p:nvSpPr>
        <p:spPr>
          <a:xfrm>
            <a:off x="6573312" y="2234318"/>
            <a:ext cx="4270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Regions have both complex economic structures and a strong ability to adapt and diversify. They are leading examples for continuous transformation and long-run growth </a:t>
            </a:r>
            <a:endParaRPr lang="nl-NL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9035BB4C-454C-1CBB-24C9-6A7C3F9EF76D}"/>
              </a:ext>
            </a:extLst>
          </p:cNvPr>
          <p:cNvSpPr txBox="1">
            <a:spLocks/>
          </p:cNvSpPr>
          <p:nvPr/>
        </p:nvSpPr>
        <p:spPr>
          <a:xfrm>
            <a:off x="7166022" y="3667945"/>
            <a:ext cx="3084944" cy="932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LOW COMPLEXITY TRAP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9CF970-1193-6689-BD50-E7EB84D2DFA9}"/>
              </a:ext>
            </a:extLst>
          </p:cNvPr>
          <p:cNvSpPr txBox="1">
            <a:spLocks/>
          </p:cNvSpPr>
          <p:nvPr/>
        </p:nvSpPr>
        <p:spPr>
          <a:xfrm>
            <a:off x="10965440" y="3332322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756BC-6E9E-8754-BA0A-48AC7A25228D}"/>
              </a:ext>
            </a:extLst>
          </p:cNvPr>
          <p:cNvSpPr txBox="1">
            <a:spLocks/>
          </p:cNvSpPr>
          <p:nvPr/>
        </p:nvSpPr>
        <p:spPr>
          <a:xfrm>
            <a:off x="5794126" y="1094131"/>
            <a:ext cx="603748" cy="2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Median</a:t>
            </a:r>
            <a:endParaRPr lang="nl-NL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D37503-4605-BA3C-9A02-9C58D979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99"/>
            <a:ext cx="12192000" cy="541539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Complexity Loops and Structural Traps</a:t>
            </a:r>
            <a:endParaRPr lang="nl-NL" sz="3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45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4088926-FC2A-7C0F-2EE6-487E58D9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25" y="2316673"/>
            <a:ext cx="10558731" cy="2224653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latin typeface="Verdana" panose="020B0604030504040204" pitchFamily="34" charset="0"/>
                <a:ea typeface="Verdana" panose="020B0604030504040204" pitchFamily="34" charset="0"/>
              </a:rPr>
              <a:t>MEASURING STRUCTURAL TRAPS WITH INDUSTRY DATA (SBS)</a:t>
            </a:r>
            <a:endParaRPr lang="nl-NL" sz="5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2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st of information on a white background&#10;&#10;Description automatically generated">
            <a:extLst>
              <a:ext uri="{FF2B5EF4-FFF2-40B4-BE49-F238E27FC236}">
                <a16:creationId xmlns:a16="http://schemas.microsoft.com/office/drawing/2014/main" id="{76FC2B6C-1EE3-2CDC-3E12-6728877C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8688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1D357BC-6F49-0DA9-CB47-054F47F9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812" y="-1"/>
            <a:ext cx="5691187" cy="1014414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Industry Complexity Rankings (2011)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AABD9-C0ED-41A0-7FC5-D2547E0F7394}"/>
              </a:ext>
            </a:extLst>
          </p:cNvPr>
          <p:cNvSpPr txBox="1"/>
          <p:nvPr/>
        </p:nvSpPr>
        <p:spPr>
          <a:xfrm>
            <a:off x="6618023" y="1305630"/>
            <a:ext cx="54567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DATA: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Structural Business Statistics (SBS) employment data by NUTS2 regions and NACE. Source of data: Eurostat.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Annual Regional Database of the European Commission (ARDECO) employment data by NUTS2 regions and NACE. Source: Joint Research Centre &amp; Directorate General for Regional and Urban Policy.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METHODOLIGICAL NOTE: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SBS provides more disaggregated NACE codes (level 1, 2 and 3) but some sectors are entirely missing (A, K…)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ARDECO is very comprehensive but much more aggregated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We combine both datasets, and when relevant we subtract SBS employment count from ARDECO employment count (K-N residual for instance)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By historical legacy, the NACE classification provides a more detailed classification for low-complex sectors such as manufacturing, so we re-aggregated to provide a more consistent employment count across categories. 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Complexity scores are computed following the eigenvector reformulation. See Hidalgo &amp; Hausman (2009) and for a more recent discussion of economic complexity indicators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Balland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 (2022). </a:t>
            </a:r>
          </a:p>
        </p:txBody>
      </p:sp>
    </p:spTree>
    <p:extLst>
      <p:ext uri="{BB962C8B-B14F-4D97-AF65-F5344CB8AC3E}">
        <p14:creationId xmlns:p14="http://schemas.microsoft.com/office/powerpoint/2010/main" val="52745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1776</Words>
  <Application>Microsoft Macintosh PowerPoint</Application>
  <PresentationFormat>Widescreen</PresentationFormat>
  <Paragraphs>249</Paragraphs>
  <Slides>55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Verdana</vt:lpstr>
      <vt:lpstr>Office Theme</vt:lpstr>
      <vt:lpstr>PowerPoint Presentation</vt:lpstr>
      <vt:lpstr>AN EVOLUTIONARY FRAMEWORK FOR DEVELOPMENT TRAPS </vt:lpstr>
      <vt:lpstr>Complexity Loops and Structural Traps</vt:lpstr>
      <vt:lpstr>Complexity Loops and Structural Traps</vt:lpstr>
      <vt:lpstr>Complexity Loops and Structural Traps</vt:lpstr>
      <vt:lpstr>Complexity Loops and Structural Traps</vt:lpstr>
      <vt:lpstr>Complexity Loops and Structural Traps</vt:lpstr>
      <vt:lpstr>MEASURING STRUCTURAL TRAPS WITH INDUSTRY DATA (SBS)</vt:lpstr>
      <vt:lpstr>Industry Complexity Rankings (2011)</vt:lpstr>
      <vt:lpstr>Complexity Loops &amp; Structural Traps – Industries (rank)</vt:lpstr>
      <vt:lpstr>Complexity Loops &amp; Structural Traps – Industries (values)</vt:lpstr>
      <vt:lpstr>Complexity Loops &amp; Structural Traps for France – Industries (rank)</vt:lpstr>
      <vt:lpstr>Complexity Loops &amp; Structural Traps for the NL – Industries (rank)</vt:lpstr>
      <vt:lpstr>Complexity Loops &amp; Structural Traps for Italy – Industries (rank)</vt:lpstr>
      <vt:lpstr>CAN (INDUSTRY) STRUCTURAL TRAPS EXPLAIN REGIONAL DEVELOPMENT?</vt:lpstr>
      <vt:lpstr>A Simple Evaluation Framework</vt:lpstr>
      <vt:lpstr>Complexity Loop, Structural Traps and Employment Dynamics</vt:lpstr>
      <vt:lpstr>Regions in complexity loops  employment growth + wage growth</vt:lpstr>
      <vt:lpstr>Regions in structural traps  employment decline</vt:lpstr>
      <vt:lpstr>Employment Dynamics Summary Per Group – Industries</vt:lpstr>
      <vt:lpstr>PowerPoint Presentation</vt:lpstr>
      <vt:lpstr>PowerPoint Presentation</vt:lpstr>
      <vt:lpstr>MEASURING STRUCTURAL TRAPS WITH TECHNOLOGY DATA (REGPAT)</vt:lpstr>
      <vt:lpstr>Tech Complexity Rankings (2011)</vt:lpstr>
      <vt:lpstr>Complexity Loops &amp; Structural Traps – Technologies (rank)</vt:lpstr>
      <vt:lpstr>Complexity Loops &amp; Structural Traps – Technologies (values)</vt:lpstr>
      <vt:lpstr>Complexity Loops &amp; Structural Traps for France – Techs (rank)</vt:lpstr>
      <vt:lpstr>Complexity Loops &amp; Structural Traps for the NL – Techs (rank)</vt:lpstr>
      <vt:lpstr>Complexity Loops &amp; Structural Traps for Italy – Techs(rank)</vt:lpstr>
      <vt:lpstr>CAN (TECHNOLOGY) STRUCTURAL TRAPS EXPLAIN REGIONAL DEVELOPMENT?</vt:lpstr>
      <vt:lpstr>Complexity Loop, Structural Traps and Employment Dynamics</vt:lpstr>
      <vt:lpstr>Regions in complexity loops  employment + wage growth</vt:lpstr>
      <vt:lpstr>Regions in structural traps  employment decline</vt:lpstr>
      <vt:lpstr>Employment Dynamics Summary Per Group – Technologies</vt:lpstr>
      <vt:lpstr>PowerPoint Presentation</vt:lpstr>
      <vt:lpstr>COMBINING INDUSTRY AND TECHNOLOGY DATA</vt:lpstr>
      <vt:lpstr>Combining industry and technology structures</vt:lpstr>
      <vt:lpstr>Combining industry and technology structures</vt:lpstr>
      <vt:lpstr>Structural Traps and Employment Dynamics – Industries &amp; Techs</vt:lpstr>
      <vt:lpstr>TRANSITIONING IN/OUT OF STRUCTURAL TRAPS</vt:lpstr>
      <vt:lpstr>Structural traps transition matrix for industries</vt:lpstr>
      <vt:lpstr>Structural traps transition matrix for industries (%)</vt:lpstr>
      <vt:lpstr>Structural Traps Dynamics 2011-19 for Industries (rank)</vt:lpstr>
      <vt:lpstr>Structural traps transition matrix for technologies</vt:lpstr>
      <vt:lpstr>Structural traps transition matrix for technologies (%)</vt:lpstr>
      <vt:lpstr>Structural Traps Dynamics 2011-19 for Technologies (rank)</vt:lpstr>
      <vt:lpstr>ESCAPING STRUCTURAL TRAPS BY PRIORITIZING THE RIGHT TECH/IND SPECIALIZATIONS</vt:lpstr>
      <vt:lpstr>PowerPoint Presentation</vt:lpstr>
      <vt:lpstr>PowerPoint Presentation</vt:lpstr>
      <vt:lpstr>PowerPoint Presentation</vt:lpstr>
      <vt:lpstr>PowerPoint Presentation</vt:lpstr>
      <vt:lpstr>THANKS!</vt:lpstr>
      <vt:lpstr>APPENDIX</vt:lpstr>
      <vt:lpstr>DEVELOPMENT TRAPS (DT1)</vt:lpstr>
      <vt:lpstr>DEVELOPMENT TRAPS (DT2)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Balland, P.M.A. (Pierre-Alexandre)</dc:creator>
  <cp:lastModifiedBy>Balland, P.M.A. (Pierre-Alexandre)</cp:lastModifiedBy>
  <cp:revision>187</cp:revision>
  <dcterms:created xsi:type="dcterms:W3CDTF">2023-10-12T17:10:58Z</dcterms:created>
  <dcterms:modified xsi:type="dcterms:W3CDTF">2024-02-22T15:15:40Z</dcterms:modified>
</cp:coreProperties>
</file>